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365" r:id="rId2"/>
    <p:sldId id="366" r:id="rId3"/>
    <p:sldId id="362" r:id="rId4"/>
    <p:sldId id="364" r:id="rId5"/>
    <p:sldId id="261" r:id="rId6"/>
    <p:sldId id="262" r:id="rId7"/>
    <p:sldId id="270" r:id="rId8"/>
    <p:sldId id="269" r:id="rId9"/>
    <p:sldId id="368" r:id="rId10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496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2571"/>
    <a:srgbClr val="8226E3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5851"/>
  </p:normalViewPr>
  <p:slideViewPr>
    <p:cSldViewPr snapToGrid="0" showGuides="1">
      <p:cViewPr varScale="1">
        <p:scale>
          <a:sx n="109" d="100"/>
          <a:sy n="109" d="100"/>
        </p:scale>
        <p:origin x="1056" y="108"/>
      </p:cViewPr>
      <p:guideLst>
        <p:guide orient="horz" pos="2160"/>
        <p:guide pos="574"/>
        <p:guide pos="3613"/>
        <p:guide pos="5496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2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9046-74A9-6BC0-030F-AF98568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35548D-D889-0AAA-F16C-FBBD8FABB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BED857-8CFB-C4D0-8AA7-4E459CD5C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FF5E7-0C77-0F13-CEBC-1525084DF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85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05B910C-9A3E-FA3B-DC7F-BA27D3A1B516}"/>
              </a:ext>
            </a:extLst>
          </p:cNvPr>
          <p:cNvSpPr txBox="1">
            <a:spLocks/>
          </p:cNvSpPr>
          <p:nvPr userDrawn="1"/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/>
              <a:t>КОМАНДА «НАЗВАНИЕ»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950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02.10.2025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02.10.2025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02.10.2025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02.10.2025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694" r:id="rId3"/>
    <p:sldLayoutId id="214748368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89" r:id="rId11"/>
    <p:sldLayoutId id="2147483690" r:id="rId12"/>
    <p:sldLayoutId id="2147483702" r:id="rId13"/>
    <p:sldLayoutId id="2147483691" r:id="rId14"/>
    <p:sldLayoutId id="2147483692" r:id="rId15"/>
    <p:sldLayoutId id="2147483693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усеченным углом 5">
            <a:extLst>
              <a:ext uri="{FF2B5EF4-FFF2-40B4-BE49-F238E27FC236}">
                <a16:creationId xmlns:a16="http://schemas.microsoft.com/office/drawing/2014/main" id="{63C0110F-AA77-51FB-37DF-BC3D51A145AA}"/>
              </a:ext>
            </a:extLst>
          </p:cNvPr>
          <p:cNvSpPr/>
          <p:nvPr/>
        </p:nvSpPr>
        <p:spPr>
          <a:xfrm>
            <a:off x="-74645" y="1819293"/>
            <a:ext cx="6519406" cy="1558359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200" b="1" dirty="0">
              <a:solidFill>
                <a:schemeClr val="accent2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A84A33-0C72-0932-80BA-8E3874357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Команда: </a:t>
            </a:r>
            <a:r>
              <a:rPr lang="en-US" dirty="0"/>
              <a:t>SHA-256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079B28-9FB8-672E-DD52-FA978EC4A2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5149851"/>
            <a:ext cx="8930641" cy="757174"/>
          </a:xfrm>
        </p:spPr>
        <p:txBody>
          <a:bodyPr anchor="ctr"/>
          <a:lstStyle/>
          <a:p>
            <a:r>
              <a:rPr lang="ru-RU" dirty="0"/>
              <a:t>Задача №2. Рекомендательный сервис прогнозирования</a:t>
            </a:r>
          </a:p>
          <a:p>
            <a:r>
              <a:rPr lang="ru-RU" dirty="0"/>
              <a:t>возникновения технологических ситуаций</a:t>
            </a:r>
          </a:p>
        </p:txBody>
      </p:sp>
      <p:pic>
        <p:nvPicPr>
          <p:cNvPr id="12" name="Рисунок 11" descr="Изображение выглядит как текст, Шрифт, Графика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C437516-B951-413A-9800-80307A95BB4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" b="608"/>
          <a:stretch>
            <a:fillRect/>
          </a:stretch>
        </p:blipFill>
        <p:spPr>
          <a:xfrm>
            <a:off x="1657883" y="2057134"/>
            <a:ext cx="3054350" cy="108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6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EAC6BE12-13A7-AA34-29B3-F6395E296893}"/>
              </a:ext>
            </a:extLst>
          </p:cNvPr>
          <p:cNvSpPr/>
          <p:nvPr/>
        </p:nvSpPr>
        <p:spPr>
          <a:xfrm>
            <a:off x="303684" y="1236115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A65CE87C-31F5-F7C9-BFC0-083442875F5F}"/>
              </a:ext>
            </a:extLst>
          </p:cNvPr>
          <p:cNvSpPr txBox="1">
            <a:spLocks/>
          </p:cNvSpPr>
          <p:nvPr/>
        </p:nvSpPr>
        <p:spPr>
          <a:xfrm>
            <a:off x="513112" y="1801249"/>
            <a:ext cx="4945565" cy="562495"/>
          </a:xfrm>
          <a:prstGeom prst="rect">
            <a:avLst/>
          </a:prstGeom>
        </p:spPr>
        <p:txBody>
          <a:bodyPr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ru-RU" sz="1400" dirty="0"/>
              <a:t>Рекомендательный сервис прогнозирования возникновения технологических ситуаций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32D7670A-4313-AE7C-DDA9-134ADC224C94}"/>
              </a:ext>
            </a:extLst>
          </p:cNvPr>
          <p:cNvSpPr txBox="1">
            <a:spLocks/>
          </p:cNvSpPr>
          <p:nvPr/>
        </p:nvSpPr>
        <p:spPr>
          <a:xfrm>
            <a:off x="1490809" y="1433318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Наименование задачи:</a:t>
            </a:r>
          </a:p>
        </p:txBody>
      </p:sp>
      <p:sp>
        <p:nvSpPr>
          <p:cNvPr id="13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34A2F70F-68BC-72F9-09E0-CF28D94A9521}"/>
              </a:ext>
            </a:extLst>
          </p:cNvPr>
          <p:cNvSpPr/>
          <p:nvPr/>
        </p:nvSpPr>
        <p:spPr>
          <a:xfrm>
            <a:off x="6096000" y="2115346"/>
            <a:ext cx="5364424" cy="221834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A66B04C6-E9BA-5BA2-7A5C-84468D491C57}"/>
              </a:ext>
            </a:extLst>
          </p:cNvPr>
          <p:cNvSpPr txBox="1">
            <a:spLocks/>
          </p:cNvSpPr>
          <p:nvPr/>
        </p:nvSpPr>
        <p:spPr>
          <a:xfrm>
            <a:off x="6427340" y="2583162"/>
            <a:ext cx="4348812" cy="15131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5 человек</a:t>
            </a:r>
          </a:p>
          <a:p>
            <a:r>
              <a:rPr lang="ru-RU" dirty="0"/>
              <a:t>Роли в команде: </a:t>
            </a:r>
            <a:br>
              <a:rPr lang="ru-RU" dirty="0"/>
            </a:br>
            <a:r>
              <a:rPr lang="en-US" dirty="0"/>
              <a:t>Team Lead</a:t>
            </a:r>
            <a:r>
              <a:rPr lang="ru-RU" dirty="0"/>
              <a:t>, </a:t>
            </a:r>
            <a:r>
              <a:rPr lang="en-US" dirty="0"/>
              <a:t>Backend</a:t>
            </a:r>
            <a:r>
              <a:rPr lang="ru-RU" dirty="0"/>
              <a:t>, </a:t>
            </a:r>
            <a:r>
              <a:rPr lang="en-US" dirty="0"/>
              <a:t>Frontend</a:t>
            </a:r>
            <a:r>
              <a:rPr lang="ru-RU" dirty="0"/>
              <a:t>, </a:t>
            </a:r>
            <a:r>
              <a:rPr lang="en-US" dirty="0"/>
              <a:t>Data Scientist</a:t>
            </a:r>
            <a:r>
              <a:rPr lang="ru-RU" dirty="0"/>
              <a:t>, </a:t>
            </a:r>
            <a:r>
              <a:rPr lang="en-US" dirty="0"/>
              <a:t>DevOps</a:t>
            </a:r>
            <a:r>
              <a:rPr lang="ru-RU" dirty="0"/>
              <a:t>, </a:t>
            </a:r>
            <a:r>
              <a:rPr lang="en-US" dirty="0"/>
              <a:t>Project manager</a:t>
            </a:r>
            <a:endParaRPr lang="ru-RU" dirty="0"/>
          </a:p>
          <a:p>
            <a:r>
              <a:rPr lang="ru-RU" dirty="0"/>
              <a:t>Капитан команды:</a:t>
            </a:r>
            <a:br>
              <a:rPr lang="ru-RU" dirty="0"/>
            </a:br>
            <a:r>
              <a:rPr lang="ru-RU" dirty="0"/>
              <a:t>Максим Сергеевич Воробьёв</a:t>
            </a:r>
          </a:p>
          <a:p>
            <a:r>
              <a:rPr lang="ru-RU" dirty="0"/>
              <a:t>Город Самара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835E7A1E-FFEA-1C2F-65E6-56769FEFB842}"/>
              </a:ext>
            </a:extLst>
          </p:cNvPr>
          <p:cNvSpPr txBox="1">
            <a:spLocks/>
          </p:cNvSpPr>
          <p:nvPr/>
        </p:nvSpPr>
        <p:spPr>
          <a:xfrm>
            <a:off x="7283125" y="2266703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 команде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FDB2256-0E73-4390-B5E4-A562CA86B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84" y="3454461"/>
            <a:ext cx="5154993" cy="2898319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9A2C392-BC62-464A-A42B-88C77736E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84" y="360867"/>
            <a:ext cx="4344006" cy="390580"/>
          </a:xfrm>
          <a:prstGeom prst="rect">
            <a:avLst/>
          </a:prstGeom>
        </p:spPr>
      </p:pic>
      <p:sp>
        <p:nvSpPr>
          <p:cNvPr id="37" name="Заголовок 6">
            <a:extLst>
              <a:ext uri="{FF2B5EF4-FFF2-40B4-BE49-F238E27FC236}">
                <a16:creationId xmlns:a16="http://schemas.microsoft.com/office/drawing/2014/main" id="{458BD979-9D0E-4D2F-B331-BC098999C51E}"/>
              </a:ext>
            </a:extLst>
          </p:cNvPr>
          <p:cNvSpPr txBox="1">
            <a:spLocks/>
          </p:cNvSpPr>
          <p:nvPr/>
        </p:nvSpPr>
        <p:spPr>
          <a:xfrm>
            <a:off x="513112" y="360867"/>
            <a:ext cx="4546535" cy="376138"/>
          </a:xfrm>
          <a:prstGeom prst="rect">
            <a:avLst/>
          </a:prstGeom>
        </p:spPr>
        <p:txBody>
          <a:bodyPr/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>
                <a:latin typeface="+mn-lt"/>
              </a:rPr>
              <a:t>КОМАНДА «</a:t>
            </a:r>
            <a:r>
              <a:rPr lang="en-US" dirty="0">
                <a:latin typeface="+mn-lt"/>
              </a:rPr>
              <a:t>SHA-256</a:t>
            </a:r>
            <a:r>
              <a:rPr lang="ru-RU" dirty="0">
                <a:latin typeface="+mn-lt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539778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DB144DF4-BC6C-6132-A6AB-EA6D85FCF051}"/>
              </a:ext>
            </a:extLst>
          </p:cNvPr>
          <p:cNvSpPr/>
          <p:nvPr/>
        </p:nvSpPr>
        <p:spPr>
          <a:xfrm>
            <a:off x="667162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Максим Поздеев</a:t>
            </a: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64147576-183D-C3F3-7CE0-A1EC79C248D4}"/>
              </a:ext>
            </a:extLst>
          </p:cNvPr>
          <p:cNvSpPr/>
          <p:nvPr/>
        </p:nvSpPr>
        <p:spPr>
          <a:xfrm>
            <a:off x="2868662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Дмитрий Филиппов</a:t>
            </a: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AF370263-13A5-C54C-7A0E-B798A3BBB072}"/>
              </a:ext>
            </a:extLst>
          </p:cNvPr>
          <p:cNvSpPr/>
          <p:nvPr/>
        </p:nvSpPr>
        <p:spPr>
          <a:xfrm>
            <a:off x="5070162" y="3461798"/>
            <a:ext cx="2118016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Максим Воробьёв</a:t>
            </a:r>
          </a:p>
        </p:txBody>
      </p:sp>
      <p:sp>
        <p:nvSpPr>
          <p:cNvPr id="22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C0BDD918-C523-85DA-E4EE-1309ADD1F936}"/>
              </a:ext>
            </a:extLst>
          </p:cNvPr>
          <p:cNvSpPr/>
          <p:nvPr/>
        </p:nvSpPr>
        <p:spPr>
          <a:xfrm>
            <a:off x="7409525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Михаил Иванчин</a:t>
            </a:r>
          </a:p>
        </p:txBody>
      </p:sp>
      <p:sp>
        <p:nvSpPr>
          <p:cNvPr id="23" name="Прямоугольник с двумя учесеченными противолежащими углами 22">
            <a:extLst>
              <a:ext uri="{FF2B5EF4-FFF2-40B4-BE49-F238E27FC236}">
                <a16:creationId xmlns:a16="http://schemas.microsoft.com/office/drawing/2014/main" id="{BA535C5E-D1B9-D307-33DC-05D16A721745}"/>
              </a:ext>
            </a:extLst>
          </p:cNvPr>
          <p:cNvSpPr/>
          <p:nvPr/>
        </p:nvSpPr>
        <p:spPr>
          <a:xfrm>
            <a:off x="9611026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Артём Ильин</a:t>
            </a:r>
          </a:p>
        </p:txBody>
      </p:sp>
      <p:sp>
        <p:nvSpPr>
          <p:cNvPr id="16" name="Прямоугольник с одним усеченным углом 15">
            <a:extLst>
              <a:ext uri="{FF2B5EF4-FFF2-40B4-BE49-F238E27FC236}">
                <a16:creationId xmlns:a16="http://schemas.microsoft.com/office/drawing/2014/main" id="{D3D1D203-F229-15D1-D9CF-6A8D79F8B138}"/>
              </a:ext>
            </a:extLst>
          </p:cNvPr>
          <p:cNvSpPr/>
          <p:nvPr/>
        </p:nvSpPr>
        <p:spPr>
          <a:xfrm>
            <a:off x="9611026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Прямоугольник с одним усеченным углом 13">
            <a:extLst>
              <a:ext uri="{FF2B5EF4-FFF2-40B4-BE49-F238E27FC236}">
                <a16:creationId xmlns:a16="http://schemas.microsoft.com/office/drawing/2014/main" id="{820946FA-1EEC-A584-2AA0-2D6CA2606D3E}"/>
              </a:ext>
            </a:extLst>
          </p:cNvPr>
          <p:cNvSpPr/>
          <p:nvPr/>
        </p:nvSpPr>
        <p:spPr>
          <a:xfrm>
            <a:off x="7409525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одним усеченным углом 11">
            <a:extLst>
              <a:ext uri="{FF2B5EF4-FFF2-40B4-BE49-F238E27FC236}">
                <a16:creationId xmlns:a16="http://schemas.microsoft.com/office/drawing/2014/main" id="{45CAE250-DBB1-9BFA-27FB-954552F49E5D}"/>
              </a:ext>
            </a:extLst>
          </p:cNvPr>
          <p:cNvSpPr/>
          <p:nvPr/>
        </p:nvSpPr>
        <p:spPr>
          <a:xfrm>
            <a:off x="5139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201EAA2F-F365-D286-8F39-7CDE264CD87F}"/>
              </a:ext>
            </a:extLst>
          </p:cNvPr>
          <p:cNvSpPr/>
          <p:nvPr/>
        </p:nvSpPr>
        <p:spPr>
          <a:xfrm>
            <a:off x="667162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A848CFE2-BF35-4DA4-FC48-6FD3A2D58765}"/>
              </a:ext>
            </a:extLst>
          </p:cNvPr>
          <p:cNvSpPr/>
          <p:nvPr/>
        </p:nvSpPr>
        <p:spPr>
          <a:xfrm>
            <a:off x="2868662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ADFA4405-6EC1-3A52-92A7-2CA2130BB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7D80D2-6B85-4775-832C-D587B567E72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0" b="11940"/>
          <a:stretch>
            <a:fillRect/>
          </a:stretch>
        </p:blipFill>
        <p:spPr>
          <a:xfrm>
            <a:off x="868363" y="1522413"/>
            <a:ext cx="1535112" cy="1439862"/>
          </a:xfr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EBABDDA-AE85-494F-B26A-2B3AFE53906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2" b="7752"/>
          <a:stretch>
            <a:fillRect/>
          </a:stretch>
        </p:blipFill>
        <p:spPr>
          <a:xfrm>
            <a:off x="3063875" y="1522413"/>
            <a:ext cx="1536700" cy="1439862"/>
          </a:xfr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0B977BA-CEC4-4B7B-BB44-070C01447BE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3" b="14863"/>
          <a:stretch>
            <a:fillRect/>
          </a:stretch>
        </p:blipFill>
        <p:spPr>
          <a:xfrm>
            <a:off x="5327650" y="1522413"/>
            <a:ext cx="1536700" cy="1439862"/>
          </a:xfr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CEA17CD-87E8-4DD4-89FB-73D7D0F7B5A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8" b="4668"/>
          <a:stretch>
            <a:fillRect/>
          </a:stretch>
        </p:blipFill>
        <p:spPr>
          <a:xfrm>
            <a:off x="7588250" y="1522413"/>
            <a:ext cx="1536700" cy="1439862"/>
          </a:xfr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C88372F-0034-45CB-9D11-D230C4638DE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3" b="10373"/>
          <a:stretch>
            <a:fillRect/>
          </a:stretch>
        </p:blipFill>
        <p:spPr>
          <a:xfrm>
            <a:off x="9764713" y="1522413"/>
            <a:ext cx="1536700" cy="1439862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74" y="314379"/>
            <a:ext cx="4546535" cy="376138"/>
          </a:xfrm>
        </p:spPr>
        <p:txBody>
          <a:bodyPr/>
          <a:lstStyle/>
          <a:p>
            <a:r>
              <a:rPr lang="ru-RU" dirty="0">
                <a:latin typeface="+mn-lt"/>
              </a:rPr>
              <a:t>КОМАНДА «</a:t>
            </a:r>
            <a:r>
              <a:rPr lang="en-US" dirty="0">
                <a:latin typeface="+mn-lt"/>
              </a:rPr>
              <a:t>SHA-256</a:t>
            </a:r>
            <a:r>
              <a:rPr lang="ru-RU" dirty="0">
                <a:latin typeface="+mn-lt"/>
              </a:rPr>
              <a:t>»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392728C-0D28-63FE-46DB-BBDA5226DA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161" y="4264316"/>
            <a:ext cx="1980155" cy="157649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Frontend, DevOps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@zzydead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ru-RU" dirty="0"/>
              <a:t>+7 (903) 300-19-73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9FA2196-9D34-827B-ACEA-0E5E945660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68662" y="4264316"/>
            <a:ext cx="1980154" cy="1576497"/>
          </a:xfrm>
        </p:spPr>
        <p:txBody>
          <a:bodyPr>
            <a:normAutofit/>
          </a:bodyPr>
          <a:lstStyle/>
          <a:p>
            <a:r>
              <a:rPr lang="en-US" dirty="0"/>
              <a:t>Data Scientist</a:t>
            </a:r>
            <a:endParaRPr lang="ru-RU" dirty="0"/>
          </a:p>
          <a:p>
            <a:r>
              <a:rPr lang="en-US" dirty="0"/>
              <a:t>@glazzzoedb</a:t>
            </a:r>
            <a:endParaRPr lang="ru-RU" dirty="0"/>
          </a:p>
          <a:p>
            <a:r>
              <a:rPr lang="ru-RU" dirty="0"/>
              <a:t>+7 (937) 666-77-01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0DF70EE-E30A-9927-9407-11A722DC79E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70161" y="4264316"/>
            <a:ext cx="2187452" cy="1576498"/>
          </a:xfrm>
        </p:spPr>
        <p:txBody>
          <a:bodyPr>
            <a:normAutofit/>
          </a:bodyPr>
          <a:lstStyle/>
          <a:p>
            <a:r>
              <a:rPr lang="en-US" dirty="0"/>
              <a:t>Team Lead</a:t>
            </a:r>
            <a:endParaRPr lang="ru-RU" dirty="0"/>
          </a:p>
          <a:p>
            <a:r>
              <a:rPr lang="en-US" dirty="0"/>
              <a:t>@optionalusername</a:t>
            </a:r>
            <a:endParaRPr lang="ru-RU" dirty="0"/>
          </a:p>
          <a:p>
            <a:r>
              <a:rPr lang="ru-RU" dirty="0"/>
              <a:t>+7 (937) 662-21-64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B27219F4-4A32-4712-0457-14090DB933B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409524" y="4264316"/>
            <a:ext cx="2049591" cy="1576498"/>
          </a:xfrm>
        </p:spPr>
        <p:txBody>
          <a:bodyPr>
            <a:normAutofit/>
          </a:bodyPr>
          <a:lstStyle/>
          <a:p>
            <a:r>
              <a:rPr lang="en-US" dirty="0"/>
              <a:t>Project manager</a:t>
            </a:r>
          </a:p>
          <a:p>
            <a:r>
              <a:rPr lang="en-US" dirty="0"/>
              <a:t>@michaElivanchin</a:t>
            </a:r>
            <a:endParaRPr lang="ru-RU" dirty="0"/>
          </a:p>
          <a:p>
            <a:r>
              <a:rPr lang="ru-RU" dirty="0"/>
              <a:t>+7 (937) 791-54-27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F863CD4C-8BB4-FFBB-C30C-D14CF2EA2E6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611027" y="4264316"/>
            <a:ext cx="1980154" cy="1576498"/>
          </a:xfrm>
        </p:spPr>
        <p:txBody>
          <a:bodyPr>
            <a:normAutofit/>
          </a:bodyPr>
          <a:lstStyle/>
          <a:p>
            <a:r>
              <a:rPr lang="en-US" dirty="0"/>
              <a:t>Backend </a:t>
            </a:r>
            <a:endParaRPr lang="ru-RU" dirty="0"/>
          </a:p>
          <a:p>
            <a:r>
              <a:rPr lang="en-US" dirty="0"/>
              <a:t>@sklnrr</a:t>
            </a:r>
            <a:endParaRPr lang="ru-RU" dirty="0"/>
          </a:p>
          <a:p>
            <a:r>
              <a:rPr lang="ru-RU" dirty="0"/>
              <a:t>+7 (960) 846-68-73</a:t>
            </a:r>
          </a:p>
        </p:txBody>
      </p:sp>
    </p:spTree>
    <p:extLst>
      <p:ext uri="{BB962C8B-B14F-4D97-AF65-F5344CB8AC3E}">
        <p14:creationId xmlns:p14="http://schemas.microsoft.com/office/powerpoint/2010/main" val="92214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2D283-FCC2-40D9-9CEA-EF1BD359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74006CB4-BD4D-EF41-3DCA-EDB126B84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3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3982CAB9-CDEF-3A8E-5FFE-F886E7DC8FAC}"/>
              </a:ext>
            </a:extLst>
          </p:cNvPr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C7B87D78-5037-F48A-F05C-8E80D4A5A4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16692" y="1633580"/>
            <a:ext cx="4690577" cy="165684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ts val="1680"/>
              </a:lnSpc>
              <a:spcAft>
                <a:spcPts val="800"/>
              </a:spcAft>
              <a:buNone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Мы познакомились в университете на первом курсе. </a:t>
            </a:r>
            <a:b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Сразу нашли общий язык: нас объединяли не только профессиональные интересы и амбиции, но и общие увлечения — даже в одни игры играли. </a:t>
            </a:r>
            <a:b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 временем вуза стало не хватать и мы захотели чего-то большего – 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ощутимых </a:t>
            </a: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достижений. </a:t>
            </a:r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BAD76A99-219B-023F-35AA-74EDFF6A51FC}"/>
              </a:ext>
            </a:extLst>
          </p:cNvPr>
          <p:cNvSpPr txBox="1">
            <a:spLocks/>
          </p:cNvSpPr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Краткая история команды:</a:t>
            </a:r>
          </a:p>
        </p:txBody>
      </p:sp>
      <p:sp>
        <p:nvSpPr>
          <p:cNvPr id="39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1E07537C-8583-F5E2-35CB-73C7FC251F50}"/>
              </a:ext>
            </a:extLst>
          </p:cNvPr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A812662F-49C9-0A37-1671-EE5E187C65D2}"/>
              </a:ext>
            </a:extLst>
          </p:cNvPr>
          <p:cNvSpPr txBox="1">
            <a:spLocks/>
          </p:cNvSpPr>
          <p:nvPr/>
        </p:nvSpPr>
        <p:spPr>
          <a:xfrm>
            <a:off x="716692" y="4891194"/>
            <a:ext cx="5510884" cy="11435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cs typeface="Times New Roman" panose="02020603050405020304" pitchFamily="18" charset="0"/>
              </a:rPr>
              <a:t>Слишком маленький объём входных данных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cs typeface="Times New Roman" panose="02020603050405020304" pitchFamily="18" charset="0"/>
              </a:rPr>
              <a:t>Отсутствие реальных данных для обучения модели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cs typeface="Times New Roman" panose="02020603050405020304" pitchFamily="18" charset="0"/>
              </a:rPr>
              <a:t>Отсутствие реальных данных по авариям для обучения модели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1AF2119E-43D8-37AF-C511-A59B0DD883B0}"/>
              </a:ext>
            </a:extLst>
          </p:cNvPr>
          <p:cNvSpPr txBox="1">
            <a:spLocks/>
          </p:cNvSpPr>
          <p:nvPr/>
        </p:nvSpPr>
        <p:spPr>
          <a:xfrm>
            <a:off x="716692" y="4176037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С какими основными сложностями или вызовами 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вы столкнулись и как их преодолели?</a:t>
            </a:r>
          </a:p>
        </p:txBody>
      </p:sp>
      <p:sp>
        <p:nvSpPr>
          <p:cNvPr id="42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A3083F99-8301-BC13-38FA-1AC792139512}"/>
              </a:ext>
            </a:extLst>
          </p:cNvPr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819ADE62-86A0-41CF-FEBE-6AC207E6AB95}"/>
              </a:ext>
            </a:extLst>
          </p:cNvPr>
          <p:cNvSpPr txBox="1">
            <a:spLocks/>
          </p:cNvSpPr>
          <p:nvPr/>
        </p:nvSpPr>
        <p:spPr>
          <a:xfrm>
            <a:off x="6474783" y="1772154"/>
            <a:ext cx="4945565" cy="15182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80"/>
              </a:lnSpc>
              <a:spcAft>
                <a:spcPts val="800"/>
              </a:spcAft>
              <a:buNone/>
            </a:pPr>
            <a:r>
              <a:rPr lang="ru-RU" sz="1200" dirty="0">
                <a:cs typeface="Times New Roman" panose="02020603050405020304" pitchFamily="18" charset="0"/>
              </a:rPr>
              <a:t>Мы хотим применить наш профессионализм там, где он действительно важен людям. </a:t>
            </a:r>
            <a:br>
              <a:rPr lang="ru-RU" sz="1200" dirty="0">
                <a:cs typeface="Times New Roman" panose="02020603050405020304" pitchFamily="18" charset="0"/>
              </a:rPr>
            </a:br>
            <a:r>
              <a:rPr lang="ru-RU" sz="1200" dirty="0">
                <a:cs typeface="Times New Roman" panose="02020603050405020304" pitchFamily="18" charset="0"/>
              </a:rPr>
              <a:t>Разработка системы предупреждения аварий позволяет нам не только проявить свои технические навыки, но и создать решение с ощутимым социальным и экономическим эффектом.</a:t>
            </a:r>
          </a:p>
        </p:txBody>
      </p:sp>
      <p:sp>
        <p:nvSpPr>
          <p:cNvPr id="44" name="Текст 8">
            <a:extLst>
              <a:ext uri="{FF2B5EF4-FFF2-40B4-BE49-F238E27FC236}">
                <a16:creationId xmlns:a16="http://schemas.microsoft.com/office/drawing/2014/main" id="{A0EBDB05-E223-F4C0-4AF4-743B80D718E1}"/>
              </a:ext>
            </a:extLst>
          </p:cNvPr>
          <p:cNvSpPr txBox="1">
            <a:spLocks/>
          </p:cNvSpPr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Почему вы выбрали именно эту задачу из предложенных на хакатоне?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62E19166-BBDE-48DC-8E7D-5CD5F1BD7F75}"/>
              </a:ext>
            </a:extLst>
          </p:cNvPr>
          <p:cNvSpPr txBox="1">
            <a:spLocks/>
          </p:cNvSpPr>
          <p:nvPr/>
        </p:nvSpPr>
        <p:spPr>
          <a:xfrm>
            <a:off x="6474783" y="4903753"/>
            <a:ext cx="4823332" cy="11435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200" dirty="0">
                <a:cs typeface="Times New Roman" panose="02020603050405020304" pitchFamily="18" charset="0"/>
              </a:rPr>
              <a:t>Разработали модульную архитектуру и базовую версию предсказательной модели.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200" dirty="0">
                <a:cs typeface="Times New Roman" panose="02020603050405020304" pitchFamily="18" charset="0"/>
              </a:rPr>
              <a:t>С небольшими доработками адаптируемую под похожие форматы входных данных. </a:t>
            </a:r>
          </a:p>
        </p:txBody>
      </p:sp>
      <p:sp>
        <p:nvSpPr>
          <p:cNvPr id="14" name="Заголовок 6">
            <a:extLst>
              <a:ext uri="{FF2B5EF4-FFF2-40B4-BE49-F238E27FC236}">
                <a16:creationId xmlns:a16="http://schemas.microsoft.com/office/drawing/2014/main" id="{C8580BE3-61EC-449C-B359-1BF3A8C3310B}"/>
              </a:ext>
            </a:extLst>
          </p:cNvPr>
          <p:cNvSpPr txBox="1">
            <a:spLocks/>
          </p:cNvSpPr>
          <p:nvPr/>
        </p:nvSpPr>
        <p:spPr>
          <a:xfrm>
            <a:off x="513112" y="360867"/>
            <a:ext cx="4546535" cy="376138"/>
          </a:xfrm>
          <a:prstGeom prst="rect">
            <a:avLst/>
          </a:prstGeom>
        </p:spPr>
        <p:txBody>
          <a:bodyPr/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>
                <a:latin typeface="+mn-lt"/>
              </a:rPr>
              <a:t>КОМАНДА «</a:t>
            </a:r>
            <a:r>
              <a:rPr lang="en-US" dirty="0">
                <a:latin typeface="+mn-lt"/>
              </a:rPr>
              <a:t>SHA-256</a:t>
            </a:r>
            <a:r>
              <a:rPr lang="ru-RU" dirty="0">
                <a:latin typeface="+mn-lt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035511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71" y="310401"/>
            <a:ext cx="9862734" cy="376138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Описание решения:</a:t>
            </a:r>
            <a:endParaRPr lang="ru-RU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590A4A3-F348-4CAA-A2C1-B89C543FCF5D}"/>
              </a:ext>
            </a:extLst>
          </p:cNvPr>
          <p:cNvSpPr txBox="1">
            <a:spLocks/>
          </p:cNvSpPr>
          <p:nvPr/>
        </p:nvSpPr>
        <p:spPr>
          <a:xfrm>
            <a:off x="373074" y="1771272"/>
            <a:ext cx="6739902" cy="8683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ru-RU" dirty="0"/>
              <a:t>Цель нашего проекта – разработать решение, которое будет работать на благо людям. Хочется видеть пользу от своего дела и результат, улучшающий жизнь. </a:t>
            </a:r>
          </a:p>
          <a:p>
            <a:pPr marL="0" indent="0" algn="ctr">
              <a:buFont typeface="Wingdings" pitchFamily="2" charset="2"/>
              <a:buNone/>
            </a:pPr>
            <a:endParaRPr lang="ru-RU" dirty="0"/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D6914984-DF67-459F-92DC-F122905E274E}"/>
              </a:ext>
            </a:extLst>
          </p:cNvPr>
          <p:cNvSpPr txBox="1">
            <a:spLocks/>
          </p:cNvSpPr>
          <p:nvPr/>
        </p:nvSpPr>
        <p:spPr>
          <a:xfrm>
            <a:off x="1554828" y="1194250"/>
            <a:ext cx="3793798" cy="3895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Цель проекта: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02B007FD-2C21-46C6-B408-4DF11631C47F}"/>
              </a:ext>
            </a:extLst>
          </p:cNvPr>
          <p:cNvGrpSpPr/>
          <p:nvPr/>
        </p:nvGrpSpPr>
        <p:grpSpPr>
          <a:xfrm>
            <a:off x="7856389" y="1389046"/>
            <a:ext cx="4116237" cy="1569412"/>
            <a:chOff x="119004" y="3735994"/>
            <a:chExt cx="4495021" cy="1569412"/>
          </a:xfrm>
        </p:grpSpPr>
        <p:sp>
          <p:nvSpPr>
            <p:cNvPr id="30" name="Прямоугольник с двумя учесеченными противолежащими углами 3">
              <a:extLst>
                <a:ext uri="{FF2B5EF4-FFF2-40B4-BE49-F238E27FC236}">
                  <a16:creationId xmlns:a16="http://schemas.microsoft.com/office/drawing/2014/main" id="{1D863ACF-A898-4216-930E-0FE87F99E2ED}"/>
                </a:ext>
              </a:extLst>
            </p:cNvPr>
            <p:cNvSpPr/>
            <p:nvPr/>
          </p:nvSpPr>
          <p:spPr>
            <a:xfrm>
              <a:off x="119004" y="3735994"/>
              <a:ext cx="4495021" cy="1502148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ru-RU" b="1" dirty="0">
                <a:solidFill>
                  <a:schemeClr val="accent2"/>
                </a:solidFill>
              </a:endParaRPr>
            </a:p>
          </p:txBody>
        </p:sp>
        <p:sp>
          <p:nvSpPr>
            <p:cNvPr id="28" name="Текст 8">
              <a:extLst>
                <a:ext uri="{FF2B5EF4-FFF2-40B4-BE49-F238E27FC236}">
                  <a16:creationId xmlns:a16="http://schemas.microsoft.com/office/drawing/2014/main" id="{4605D7FF-B473-4062-BA3F-349CE3C11001}"/>
                </a:ext>
              </a:extLst>
            </p:cNvPr>
            <p:cNvSpPr txBox="1">
              <a:spLocks/>
            </p:cNvSpPr>
            <p:nvPr/>
          </p:nvSpPr>
          <p:spPr>
            <a:xfrm>
              <a:off x="469616" y="3774583"/>
              <a:ext cx="3793798" cy="305048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144688" indent="-144688" algn="l" defTabSz="578755" rtl="0" eaLnBrk="1" latinLnBrk="0" hangingPunct="1">
                <a:lnSpc>
                  <a:spcPct val="90000"/>
                </a:lnSpc>
                <a:spcBef>
                  <a:spcPts val="631"/>
                </a:spcBef>
                <a:buClr>
                  <a:schemeClr val="accent1"/>
                </a:buClr>
                <a:buFont typeface="Wingdings" pitchFamily="2" charset="2"/>
                <a:buChar char="§"/>
                <a:defRPr sz="14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34067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1271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3445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997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12822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907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02200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907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591576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1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80955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1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70334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1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59712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1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ru-RU" b="1" dirty="0" err="1">
                  <a:solidFill>
                    <a:schemeClr val="accent2"/>
                  </a:solidFill>
                </a:rPr>
                <a:t>Стэк</a:t>
              </a:r>
              <a:r>
                <a:rPr lang="ru-RU" b="1" dirty="0">
                  <a:solidFill>
                    <a:schemeClr val="accent2"/>
                  </a:solidFill>
                </a:rPr>
                <a:t> технологий:</a:t>
              </a:r>
            </a:p>
          </p:txBody>
        </p:sp>
        <p:sp>
          <p:nvSpPr>
            <p:cNvPr id="29" name="Текст 8">
              <a:extLst>
                <a:ext uri="{FF2B5EF4-FFF2-40B4-BE49-F238E27FC236}">
                  <a16:creationId xmlns:a16="http://schemas.microsoft.com/office/drawing/2014/main" id="{BF360ADE-F9E6-4DA2-B6EE-549FB485157C}"/>
                </a:ext>
              </a:extLst>
            </p:cNvPr>
            <p:cNvSpPr txBox="1">
              <a:spLocks/>
            </p:cNvSpPr>
            <p:nvPr/>
          </p:nvSpPr>
          <p:spPr>
            <a:xfrm>
              <a:off x="469616" y="4118220"/>
              <a:ext cx="1274105" cy="118718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144688" indent="-144688" algn="l" defTabSz="578755" rtl="0" eaLnBrk="1" latinLnBrk="0" hangingPunct="1">
                <a:lnSpc>
                  <a:spcPct val="90000"/>
                </a:lnSpc>
                <a:spcBef>
                  <a:spcPts val="631"/>
                </a:spcBef>
                <a:buClr>
                  <a:schemeClr val="accent1"/>
                </a:buClr>
                <a:buFont typeface="Wingdings" pitchFamily="2" charset="2"/>
                <a:buChar char="§"/>
                <a:defRPr sz="14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34067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1271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3445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997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12822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907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02200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907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591576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1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80955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1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70334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1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59712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1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Java</a:t>
              </a:r>
              <a:endParaRPr lang="ru-RU" dirty="0"/>
            </a:p>
            <a:p>
              <a:r>
                <a:rPr lang="en-US" dirty="0"/>
                <a:t>Kafka</a:t>
              </a:r>
              <a:endParaRPr lang="ru-RU" dirty="0"/>
            </a:p>
            <a:p>
              <a:r>
                <a:rPr lang="en-US" dirty="0"/>
                <a:t>Vue</a:t>
              </a:r>
              <a:endParaRPr lang="ru-RU" sz="14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Python</a:t>
              </a:r>
              <a:endParaRPr lang="ru-RU" sz="14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n-US" dirty="0"/>
                <a:t>SARIMA</a:t>
              </a:r>
              <a:endParaRPr lang="ru-RU" dirty="0"/>
            </a:p>
          </p:txBody>
        </p:sp>
      </p:grpSp>
      <p:sp>
        <p:nvSpPr>
          <p:cNvPr id="39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655EA23A-91F7-4FF0-A199-8DAD00181E71}"/>
              </a:ext>
            </a:extLst>
          </p:cNvPr>
          <p:cNvSpPr/>
          <p:nvPr/>
        </p:nvSpPr>
        <p:spPr>
          <a:xfrm>
            <a:off x="373074" y="3724370"/>
            <a:ext cx="5777550" cy="225540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93ADED7F-9F01-4251-B39A-32431C2EBEF8}"/>
              </a:ext>
            </a:extLst>
          </p:cNvPr>
          <p:cNvSpPr txBox="1">
            <a:spLocks/>
          </p:cNvSpPr>
          <p:nvPr/>
        </p:nvSpPr>
        <p:spPr>
          <a:xfrm>
            <a:off x="1421373" y="3847326"/>
            <a:ext cx="3474104" cy="3050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Преимущества решения: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7642EC11-8CD3-46BB-B3A5-8900DED84334}"/>
              </a:ext>
            </a:extLst>
          </p:cNvPr>
          <p:cNvSpPr txBox="1">
            <a:spLocks/>
          </p:cNvSpPr>
          <p:nvPr/>
        </p:nvSpPr>
        <p:spPr>
          <a:xfrm>
            <a:off x="522285" y="4275329"/>
            <a:ext cx="5447691" cy="152759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Алгоритм проверки наличия аварий</a:t>
            </a:r>
          </a:p>
          <a:p>
            <a:r>
              <a:rPr lang="ru-RU" dirty="0"/>
              <a:t>Прогнозирование инцидентов</a:t>
            </a:r>
          </a:p>
          <a:p>
            <a:r>
              <a:rPr lang="ru-RU" sz="1400" dirty="0">
                <a:solidFill>
                  <a:schemeClr val="bg1">
                    <a:lumMod val="95000"/>
                  </a:schemeClr>
                </a:solidFill>
              </a:rPr>
              <a:t>Учитывание сезонности</a:t>
            </a:r>
          </a:p>
          <a:p>
            <a:r>
              <a:rPr lang="ru-RU" sz="1400" dirty="0">
                <a:solidFill>
                  <a:schemeClr val="bg1">
                    <a:lumMod val="95000"/>
                  </a:schemeClr>
                </a:solidFill>
              </a:rPr>
              <a:t>Интуитивно понятный пользовательский интерфейс</a:t>
            </a:r>
          </a:p>
          <a:p>
            <a:r>
              <a:rPr lang="ru-RU" dirty="0"/>
              <a:t>Настраиваемая статистика и множество фильтров</a:t>
            </a:r>
            <a:endParaRPr lang="ru-RU" sz="1400" dirty="0">
              <a:solidFill>
                <a:schemeClr val="bg1">
                  <a:lumMod val="95000"/>
                </a:schemeClr>
              </a:solidFill>
            </a:endParaRPr>
          </a:p>
          <a:p>
            <a:endParaRPr lang="ru-RU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6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Дорожная карта развития продукта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333091"/>
            <a:ext cx="4902200" cy="712587"/>
          </a:xfrm>
        </p:spPr>
        <p:txBody>
          <a:bodyPr>
            <a:noAutofit/>
          </a:bodyPr>
          <a:lstStyle/>
          <a:p>
            <a:r>
              <a:rPr lang="ru-RU" sz="1600" dirty="0" err="1"/>
              <a:t>Дообучение</a:t>
            </a:r>
            <a:r>
              <a:rPr lang="ru-RU" sz="1600" dirty="0"/>
              <a:t> модели на данных прошлых лет. Добавление разной сезонности, например: год, месяц, сутки.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202133"/>
            <a:ext cx="4902200" cy="712587"/>
          </a:xfrm>
        </p:spPr>
        <p:txBody>
          <a:bodyPr>
            <a:normAutofit/>
          </a:bodyPr>
          <a:lstStyle/>
          <a:p>
            <a:r>
              <a:rPr lang="ru-RU" sz="1600" dirty="0"/>
              <a:t>Добавить модель классификации причин аварий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059142"/>
            <a:ext cx="4902200" cy="712587"/>
          </a:xfrm>
        </p:spPr>
        <p:txBody>
          <a:bodyPr>
            <a:noAutofit/>
          </a:bodyPr>
          <a:lstStyle/>
          <a:p>
            <a:r>
              <a:rPr lang="ru-RU" sz="1600" dirty="0"/>
              <a:t>В зависимости от найденных аномалий данных, определить, какие аварии могут возникать в той или иной ситуации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3916151"/>
            <a:ext cx="4902200" cy="712587"/>
          </a:xfrm>
        </p:spPr>
        <p:txBody>
          <a:bodyPr>
            <a:noAutofit/>
          </a:bodyPr>
          <a:lstStyle/>
          <a:p>
            <a:r>
              <a:rPr lang="ru-RU" sz="1600" dirty="0">
                <a:effectLst/>
              </a:rPr>
              <a:t>Усовершенствовать прогнозы модели, определяя время, участок трубопровода и тип потенциального инцидента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049C016-4655-4C58-B392-FD255E0A76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4773161"/>
            <a:ext cx="4902200" cy="1249570"/>
          </a:xfrm>
        </p:spPr>
        <p:txBody>
          <a:bodyPr>
            <a:noAutofit/>
          </a:bodyPr>
          <a:lstStyle/>
          <a:p>
            <a:r>
              <a:rPr lang="ru-RU" sz="1600" dirty="0"/>
              <a:t>Добавление карты, на которой отображается трубопроводная система и динамически обозначаются вероятности возникновения инцидентов или уже случившихся аварий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6247625" y="1579967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247624" y="2398820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247624" y="321767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20">
            <a:extLst>
              <a:ext uri="{FF2B5EF4-FFF2-40B4-BE49-F238E27FC236}">
                <a16:creationId xmlns:a16="http://schemas.microsoft.com/office/drawing/2014/main" id="{5708B7E4-FD6C-F097-8EA1-248753BA77F9}"/>
              </a:ext>
            </a:extLst>
          </p:cNvPr>
          <p:cNvSpPr/>
          <p:nvPr/>
        </p:nvSpPr>
        <p:spPr>
          <a:xfrm rot="5400000">
            <a:off x="6247624" y="404973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Треугольник 21">
            <a:extLst>
              <a:ext uri="{FF2B5EF4-FFF2-40B4-BE49-F238E27FC236}">
                <a16:creationId xmlns:a16="http://schemas.microsoft.com/office/drawing/2014/main" id="{4C39D2EC-099A-D338-3D73-82D77CB7F3CC}"/>
              </a:ext>
            </a:extLst>
          </p:cNvPr>
          <p:cNvSpPr/>
          <p:nvPr/>
        </p:nvSpPr>
        <p:spPr>
          <a:xfrm rot="5400000">
            <a:off x="6247624" y="490674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6F734C-C161-4349-B5B1-772BE73BD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54" y="1203612"/>
            <a:ext cx="3988149" cy="494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75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Графический интерфейс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441" y="1461251"/>
            <a:ext cx="5110407" cy="907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/>
              <a:t>Сводка информации по каждому ИТП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dirty="0"/>
              <a:t>Отображение вероятности возникновения аварии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79517" y="1461250"/>
            <a:ext cx="4917679" cy="907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/>
              <a:t>Аналитика на графиках – легко и удобно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dirty="0"/>
              <a:t>Настраиваемые фильтры и режимы отображения</a:t>
            </a: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FA0D294-99CB-4876-96F5-3321B1A830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9082" b="9082"/>
          <a:stretch/>
        </p:blipFill>
        <p:spPr>
          <a:xfrm>
            <a:off x="353289" y="2771365"/>
            <a:ext cx="5601744" cy="3105129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FDAAF0-C5D9-4A51-AA47-BE00DFD13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819" y="2771364"/>
            <a:ext cx="5467076" cy="310512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DFC730E-3A52-B855-798D-AB8FB5842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9" y="1395046"/>
            <a:ext cx="304800" cy="304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5FF5117-5ECF-0A49-3E93-FAA462EF0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823" y="1389213"/>
            <a:ext cx="304800" cy="304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59521FB-E921-3A80-CA36-C81983CEB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54" y="1951530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A872123-60D7-5F61-B7A0-C5A10E1A86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9" y="195153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64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C2B05D3-F683-B5A0-DCB8-AA28F1B24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6" t="30155" r="20782" b="28595"/>
          <a:stretch/>
        </p:blipFill>
        <p:spPr>
          <a:xfrm>
            <a:off x="2273113" y="771233"/>
            <a:ext cx="7856565" cy="3910981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2D5942-B353-44B0-BA5B-56640646D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AD40FFA-52AD-4EFF-8D09-E75EFEE4D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343299"/>
            <a:ext cx="9862734" cy="376138"/>
          </a:xfrm>
        </p:spPr>
        <p:txBody>
          <a:bodyPr/>
          <a:lstStyle/>
          <a:p>
            <a:r>
              <a:rPr lang="ru-RU" dirty="0">
                <a:latin typeface="+mn-lt"/>
              </a:rPr>
              <a:t>Аварии на карте города!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247253-002A-413B-B1BF-2661F6820C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974138"/>
            <a:ext cx="3626835" cy="92703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Карта позволяет мгновенно увидеть, где именно происходят аварии и выявить «горячие точки»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719752-EED6-4EE5-BE5A-FB401278B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На карту легко нанести ключевые объекты: трубопроводы, ЛЭП, транспортные узлы, ЖКХ-объекты — и визуализировать, как аварии влияют на другие объекты инфраструктуры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616E677-DB7C-4B76-AAC0-44E0CBDD2C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4929" y="4974138"/>
            <a:ext cx="3626835" cy="116442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Как технические специалисты, так и руководители могут интуитивно понимать ситуацию без необходимости разбираться в сложных отчётах.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819E586-5C76-462C-B94D-624670926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311" y="1121240"/>
            <a:ext cx="4868020" cy="27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8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Заключение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3F7DC2-0D9C-407C-98AC-5F3AD231C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722" y="2190233"/>
            <a:ext cx="5978147" cy="571770"/>
          </a:xfrm>
        </p:spPr>
        <p:txBody>
          <a:bodyPr>
            <a:noAutofit/>
          </a:bodyPr>
          <a:lstStyle/>
          <a:p>
            <a:r>
              <a:rPr lang="ru-RU" sz="1400" dirty="0"/>
              <a:t>Мы ставим перед собой амбициозную и важную задачу    — 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3B474CC4-142B-4D41-B319-4B5FC1362F26}"/>
              </a:ext>
            </a:extLst>
          </p:cNvPr>
          <p:cNvSpPr txBox="1">
            <a:spLocks/>
          </p:cNvSpPr>
          <p:nvPr/>
        </p:nvSpPr>
        <p:spPr>
          <a:xfrm>
            <a:off x="3367038" y="1099269"/>
            <a:ext cx="5457923" cy="5579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b="1" dirty="0">
                <a:solidFill>
                  <a:schemeClr val="accent2"/>
                </a:solidFill>
              </a:rPr>
              <a:t>Защита городской инфраструктуры </a:t>
            </a:r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EA5F9376-943B-4A92-A966-1AD39FA15551}"/>
              </a:ext>
            </a:extLst>
          </p:cNvPr>
          <p:cNvSpPr txBox="1">
            <a:spLocks/>
          </p:cNvSpPr>
          <p:nvPr/>
        </p:nvSpPr>
        <p:spPr>
          <a:xfrm>
            <a:off x="2003109" y="4420623"/>
            <a:ext cx="8185779" cy="1134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lang="ru-RU" sz="1452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/>
              <a:t>Мы уверены: этот инструмент станет надежным помощником диспетчеров, предоставляя им своевременные рекомендации. </a:t>
            </a:r>
          </a:p>
          <a:p>
            <a:endParaRPr lang="ru-RU" sz="1400" dirty="0"/>
          </a:p>
          <a:p>
            <a:r>
              <a:rPr lang="ru-RU" sz="1400" dirty="0"/>
              <a:t>Вместе с партнёрами мы готовы совершенствовать продукт и двигаться вперёд!</a:t>
            </a:r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CB9E0CB-C906-46CB-AB17-EFCB5D4107C7}"/>
              </a:ext>
            </a:extLst>
          </p:cNvPr>
          <p:cNvSpPr txBox="1">
            <a:spLocks/>
          </p:cNvSpPr>
          <p:nvPr/>
        </p:nvSpPr>
        <p:spPr>
          <a:xfrm>
            <a:off x="6691147" y="1997378"/>
            <a:ext cx="3319939" cy="669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lang="ru-RU" sz="1452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/>
              <a:t>создать систему, которая станет ключевым элементом защиты городской инфраструктуры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8BEFDE0E-DA27-4A4D-93D8-B3CD1414C3A2}"/>
              </a:ext>
            </a:extLst>
          </p:cNvPr>
          <p:cNvSpPr txBox="1">
            <a:spLocks/>
          </p:cNvSpPr>
          <p:nvPr/>
        </p:nvSpPr>
        <p:spPr>
          <a:xfrm>
            <a:off x="499591" y="3023336"/>
            <a:ext cx="5734893" cy="1072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lang="ru-RU" sz="1452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/>
              <a:t>Наша цель не просто внедрить систему,</a:t>
            </a:r>
            <a:br>
              <a:rPr lang="ru-RU" sz="1400" dirty="0"/>
            </a:br>
            <a:r>
              <a:rPr lang="ru-RU" sz="1400" dirty="0"/>
              <a:t>а сформировать надежный механизм, способный предупредить об угрозах и предотвратить аварии</a:t>
            </a:r>
          </a:p>
        </p:txBody>
      </p:sp>
    </p:spTree>
    <p:extLst>
      <p:ext uri="{BB962C8B-B14F-4D97-AF65-F5344CB8AC3E}">
        <p14:creationId xmlns:p14="http://schemas.microsoft.com/office/powerpoint/2010/main" val="4129471824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11224</TotalTime>
  <Words>582</Words>
  <Application>Microsoft Office PowerPoint</Application>
  <PresentationFormat>Широкоэкранный</PresentationFormat>
  <Paragraphs>93</Paragraphs>
  <Slides>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Montserrat</vt:lpstr>
      <vt:lpstr>Wingdings</vt:lpstr>
      <vt:lpstr>Для Академия инноваторов 16_9</vt:lpstr>
      <vt:lpstr>Команда: SHA-256</vt:lpstr>
      <vt:lpstr>Презентация PowerPoint</vt:lpstr>
      <vt:lpstr>КОМАНДА «SHA-256»</vt:lpstr>
      <vt:lpstr>Презентация PowerPoint</vt:lpstr>
      <vt:lpstr>Описание решения:</vt:lpstr>
      <vt:lpstr>Дорожная карта развития продукта</vt:lpstr>
      <vt:lpstr>Графический интерфейс</vt:lpstr>
      <vt:lpstr>Аварии на карте города!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Михаил</cp:lastModifiedBy>
  <cp:revision>115</cp:revision>
  <dcterms:created xsi:type="dcterms:W3CDTF">2023-05-15T07:36:23Z</dcterms:created>
  <dcterms:modified xsi:type="dcterms:W3CDTF">2025-10-02T20:49:34Z</dcterms:modified>
</cp:coreProperties>
</file>